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2658565-38FC-4A8F-A875-47225142D591}" type="datetimeFigureOut">
              <a:rPr lang="ar-IQ" smtClean="0"/>
              <a:t>22/06/1442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9C86894-4CB1-46FC-BC3C-6CF0115BDB7E}" type="slidenum">
              <a:rPr lang="ar-IQ" smtClean="0"/>
              <a:t>‹#›</a:t>
            </a:fld>
            <a:endParaRPr lang="ar-IQ"/>
          </a:p>
        </p:txBody>
      </p:sp>
    </p:spTree>
    <p:extLst>
      <p:ext uri="{BB962C8B-B14F-4D97-AF65-F5344CB8AC3E}">
        <p14:creationId xmlns:p14="http://schemas.microsoft.com/office/powerpoint/2010/main" val="2514701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2658565-38FC-4A8F-A875-47225142D591}" type="datetimeFigureOut">
              <a:rPr lang="ar-IQ" smtClean="0"/>
              <a:t>22/06/1442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9C86894-4CB1-46FC-BC3C-6CF0115BDB7E}" type="slidenum">
              <a:rPr lang="ar-IQ" smtClean="0"/>
              <a:t>‹#›</a:t>
            </a:fld>
            <a:endParaRPr lang="ar-IQ"/>
          </a:p>
        </p:txBody>
      </p:sp>
    </p:spTree>
    <p:extLst>
      <p:ext uri="{BB962C8B-B14F-4D97-AF65-F5344CB8AC3E}">
        <p14:creationId xmlns:p14="http://schemas.microsoft.com/office/powerpoint/2010/main" val="4131270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2658565-38FC-4A8F-A875-47225142D591}" type="datetimeFigureOut">
              <a:rPr lang="ar-IQ" smtClean="0"/>
              <a:t>22/06/1442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9C86894-4CB1-46FC-BC3C-6CF0115BDB7E}" type="slidenum">
              <a:rPr lang="ar-IQ" smtClean="0"/>
              <a:t>‹#›</a:t>
            </a:fld>
            <a:endParaRPr lang="ar-IQ"/>
          </a:p>
        </p:txBody>
      </p:sp>
    </p:spTree>
    <p:extLst>
      <p:ext uri="{BB962C8B-B14F-4D97-AF65-F5344CB8AC3E}">
        <p14:creationId xmlns:p14="http://schemas.microsoft.com/office/powerpoint/2010/main" val="1342614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2658565-38FC-4A8F-A875-47225142D591}" type="datetimeFigureOut">
              <a:rPr lang="ar-IQ" smtClean="0"/>
              <a:t>22/06/1442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9C86894-4CB1-46FC-BC3C-6CF0115BDB7E}" type="slidenum">
              <a:rPr lang="ar-IQ" smtClean="0"/>
              <a:t>‹#›</a:t>
            </a:fld>
            <a:endParaRPr lang="ar-IQ"/>
          </a:p>
        </p:txBody>
      </p:sp>
    </p:spTree>
    <p:extLst>
      <p:ext uri="{BB962C8B-B14F-4D97-AF65-F5344CB8AC3E}">
        <p14:creationId xmlns:p14="http://schemas.microsoft.com/office/powerpoint/2010/main" val="298852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2658565-38FC-4A8F-A875-47225142D591}" type="datetimeFigureOut">
              <a:rPr lang="ar-IQ" smtClean="0"/>
              <a:t>22/06/1442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9C86894-4CB1-46FC-BC3C-6CF0115BDB7E}" type="slidenum">
              <a:rPr lang="ar-IQ" smtClean="0"/>
              <a:t>‹#›</a:t>
            </a:fld>
            <a:endParaRPr lang="ar-IQ"/>
          </a:p>
        </p:txBody>
      </p:sp>
    </p:spTree>
    <p:extLst>
      <p:ext uri="{BB962C8B-B14F-4D97-AF65-F5344CB8AC3E}">
        <p14:creationId xmlns:p14="http://schemas.microsoft.com/office/powerpoint/2010/main" val="1906802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2658565-38FC-4A8F-A875-47225142D591}" type="datetimeFigureOut">
              <a:rPr lang="ar-IQ" smtClean="0"/>
              <a:t>22/06/1442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9C86894-4CB1-46FC-BC3C-6CF0115BDB7E}" type="slidenum">
              <a:rPr lang="ar-IQ" smtClean="0"/>
              <a:t>‹#›</a:t>
            </a:fld>
            <a:endParaRPr lang="ar-IQ"/>
          </a:p>
        </p:txBody>
      </p:sp>
    </p:spTree>
    <p:extLst>
      <p:ext uri="{BB962C8B-B14F-4D97-AF65-F5344CB8AC3E}">
        <p14:creationId xmlns:p14="http://schemas.microsoft.com/office/powerpoint/2010/main" val="1290756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2658565-38FC-4A8F-A875-47225142D591}" type="datetimeFigureOut">
              <a:rPr lang="ar-IQ" smtClean="0"/>
              <a:t>22/06/1442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9C86894-4CB1-46FC-BC3C-6CF0115BDB7E}" type="slidenum">
              <a:rPr lang="ar-IQ" smtClean="0"/>
              <a:t>‹#›</a:t>
            </a:fld>
            <a:endParaRPr lang="ar-IQ"/>
          </a:p>
        </p:txBody>
      </p:sp>
    </p:spTree>
    <p:extLst>
      <p:ext uri="{BB962C8B-B14F-4D97-AF65-F5344CB8AC3E}">
        <p14:creationId xmlns:p14="http://schemas.microsoft.com/office/powerpoint/2010/main" val="1819230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2658565-38FC-4A8F-A875-47225142D591}" type="datetimeFigureOut">
              <a:rPr lang="ar-IQ" smtClean="0"/>
              <a:t>22/06/1442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9C86894-4CB1-46FC-BC3C-6CF0115BDB7E}" type="slidenum">
              <a:rPr lang="ar-IQ" smtClean="0"/>
              <a:t>‹#›</a:t>
            </a:fld>
            <a:endParaRPr lang="ar-IQ"/>
          </a:p>
        </p:txBody>
      </p:sp>
    </p:spTree>
    <p:extLst>
      <p:ext uri="{BB962C8B-B14F-4D97-AF65-F5344CB8AC3E}">
        <p14:creationId xmlns:p14="http://schemas.microsoft.com/office/powerpoint/2010/main" val="2203635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2658565-38FC-4A8F-A875-47225142D591}" type="datetimeFigureOut">
              <a:rPr lang="ar-IQ" smtClean="0"/>
              <a:t>22/06/1442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9C86894-4CB1-46FC-BC3C-6CF0115BDB7E}" type="slidenum">
              <a:rPr lang="ar-IQ" smtClean="0"/>
              <a:t>‹#›</a:t>
            </a:fld>
            <a:endParaRPr lang="ar-IQ"/>
          </a:p>
        </p:txBody>
      </p:sp>
    </p:spTree>
    <p:extLst>
      <p:ext uri="{BB962C8B-B14F-4D97-AF65-F5344CB8AC3E}">
        <p14:creationId xmlns:p14="http://schemas.microsoft.com/office/powerpoint/2010/main" val="4040228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2658565-38FC-4A8F-A875-47225142D591}" type="datetimeFigureOut">
              <a:rPr lang="ar-IQ" smtClean="0"/>
              <a:t>22/06/1442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9C86894-4CB1-46FC-BC3C-6CF0115BDB7E}" type="slidenum">
              <a:rPr lang="ar-IQ" smtClean="0"/>
              <a:t>‹#›</a:t>
            </a:fld>
            <a:endParaRPr lang="ar-IQ"/>
          </a:p>
        </p:txBody>
      </p:sp>
    </p:spTree>
    <p:extLst>
      <p:ext uri="{BB962C8B-B14F-4D97-AF65-F5344CB8AC3E}">
        <p14:creationId xmlns:p14="http://schemas.microsoft.com/office/powerpoint/2010/main" val="3676511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2658565-38FC-4A8F-A875-47225142D591}" type="datetimeFigureOut">
              <a:rPr lang="ar-IQ" smtClean="0"/>
              <a:t>22/06/1442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9C86894-4CB1-46FC-BC3C-6CF0115BDB7E}" type="slidenum">
              <a:rPr lang="ar-IQ" smtClean="0"/>
              <a:t>‹#›</a:t>
            </a:fld>
            <a:endParaRPr lang="ar-IQ"/>
          </a:p>
        </p:txBody>
      </p:sp>
    </p:spTree>
    <p:extLst>
      <p:ext uri="{BB962C8B-B14F-4D97-AF65-F5344CB8AC3E}">
        <p14:creationId xmlns:p14="http://schemas.microsoft.com/office/powerpoint/2010/main" val="3671321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2658565-38FC-4A8F-A875-47225142D591}" type="datetimeFigureOut">
              <a:rPr lang="ar-IQ" smtClean="0"/>
              <a:t>22/06/1442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9C86894-4CB1-46FC-BC3C-6CF0115BDB7E}" type="slidenum">
              <a:rPr lang="ar-IQ" smtClean="0"/>
              <a:t>‹#›</a:t>
            </a:fld>
            <a:endParaRPr lang="ar-IQ"/>
          </a:p>
        </p:txBody>
      </p:sp>
    </p:spTree>
    <p:extLst>
      <p:ext uri="{BB962C8B-B14F-4D97-AF65-F5344CB8AC3E}">
        <p14:creationId xmlns:p14="http://schemas.microsoft.com/office/powerpoint/2010/main" val="803506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6632"/>
            <a:ext cx="9144000" cy="6502806"/>
          </a:xfrm>
          <a:prstGeom prst="rect">
            <a:avLst/>
          </a:prstGeom>
        </p:spPr>
        <p:txBody>
          <a:bodyPr wrap="square">
            <a:spAutoFit/>
          </a:bodyPr>
          <a:lstStyle/>
          <a:p>
            <a:pPr algn="l" rtl="0">
              <a:lnSpc>
                <a:spcPct val="115000"/>
              </a:lnSpc>
              <a:spcBef>
                <a:spcPts val="480"/>
              </a:spcBef>
              <a:spcAft>
                <a:spcPts val="0"/>
              </a:spcAft>
            </a:pPr>
            <a:r>
              <a:rPr lang="en-US" sz="2800" b="1" dirty="0">
                <a:solidFill>
                  <a:srgbClr val="FF0000"/>
                </a:solidFill>
                <a:latin typeface="Times New Roman"/>
                <a:cs typeface="Arial"/>
              </a:rPr>
              <a:t>Laboratory of Analytical chemistry </a:t>
            </a:r>
            <a:endParaRPr lang="en-US" sz="1400" dirty="0">
              <a:ea typeface="Calibri"/>
              <a:cs typeface="Arial"/>
            </a:endParaRPr>
          </a:p>
          <a:p>
            <a:pPr algn="just" rtl="0">
              <a:lnSpc>
                <a:spcPct val="115000"/>
              </a:lnSpc>
              <a:spcBef>
                <a:spcPts val="480"/>
              </a:spcBef>
              <a:spcAft>
                <a:spcPts val="0"/>
              </a:spcAft>
            </a:pPr>
            <a:r>
              <a:rPr lang="en-US" b="1">
                <a:solidFill>
                  <a:srgbClr val="FF0000"/>
                </a:solidFill>
                <a:latin typeface="Times New Roman"/>
                <a:cs typeface="Arial"/>
              </a:rPr>
              <a:t>Experimental </a:t>
            </a:r>
            <a:r>
              <a:rPr lang="en-US" b="1" smtClean="0">
                <a:solidFill>
                  <a:srgbClr val="FF0000"/>
                </a:solidFill>
                <a:latin typeface="Times New Roman"/>
                <a:cs typeface="Arial"/>
              </a:rPr>
              <a:t>3: </a:t>
            </a:r>
            <a:endParaRPr lang="en-US" sz="1400" dirty="0">
              <a:ea typeface="Calibri"/>
              <a:cs typeface="Arial"/>
            </a:endParaRPr>
          </a:p>
          <a:p>
            <a:pPr algn="just" rtl="0">
              <a:lnSpc>
                <a:spcPct val="115000"/>
              </a:lnSpc>
              <a:spcBef>
                <a:spcPts val="480"/>
              </a:spcBef>
              <a:spcAft>
                <a:spcPts val="0"/>
              </a:spcAft>
            </a:pPr>
            <a:r>
              <a:rPr lang="en-US" b="1" dirty="0">
                <a:solidFill>
                  <a:srgbClr val="FF0000"/>
                </a:solidFill>
                <a:latin typeface="Times New Roman"/>
                <a:cs typeface="Arial"/>
              </a:rPr>
              <a:t>Determination of the percentage of Acetic acid in a Vinegar sample </a:t>
            </a:r>
            <a:endParaRPr lang="en-US" sz="1400" dirty="0">
              <a:ea typeface="Calibri"/>
              <a:cs typeface="Arial"/>
            </a:endParaRPr>
          </a:p>
          <a:p>
            <a:pPr algn="just" rtl="0">
              <a:lnSpc>
                <a:spcPct val="115000"/>
              </a:lnSpc>
              <a:spcBef>
                <a:spcPts val="480"/>
              </a:spcBef>
              <a:spcAft>
                <a:spcPts val="0"/>
              </a:spcAft>
            </a:pPr>
            <a:r>
              <a:rPr lang="en-US" dirty="0">
                <a:solidFill>
                  <a:srgbClr val="000000"/>
                </a:solidFill>
                <a:latin typeface="Times New Roman"/>
                <a:cs typeface="Arial"/>
              </a:rPr>
              <a:t>Determination of acetic acid concentration in commercially available white vinegar is one of the simplest and easiest titrations. </a:t>
            </a:r>
            <a:endParaRPr lang="en-US" sz="1400" dirty="0">
              <a:ea typeface="Calibri"/>
              <a:cs typeface="Arial"/>
            </a:endParaRPr>
          </a:p>
          <a:p>
            <a:pPr algn="just" rtl="0">
              <a:lnSpc>
                <a:spcPct val="115000"/>
              </a:lnSpc>
              <a:spcBef>
                <a:spcPts val="480"/>
              </a:spcBef>
              <a:spcAft>
                <a:spcPts val="0"/>
              </a:spcAft>
            </a:pPr>
            <a:r>
              <a:rPr lang="en-US" dirty="0">
                <a:solidFill>
                  <a:srgbClr val="000000"/>
                </a:solidFill>
                <a:latin typeface="Times New Roman"/>
                <a:cs typeface="Arial"/>
              </a:rPr>
              <a:t>It is also possible to determine concentration of acetic acid in other types of vinegar. The only problem is that the color of the vinegar can make it difficult to spot the end point. We have to remember that vinegars-apart from acetic acid -contain also many other organic acids, responsible for the vinegar flavor. Their concentrations are usually low compared with concentration of acetic acid, but to be precise we should mention that we are determining not just acetic acid, but sum of all acids present in the vinegar. </a:t>
            </a:r>
            <a:endParaRPr lang="en-US" sz="1400" dirty="0">
              <a:ea typeface="Calibri"/>
              <a:cs typeface="Arial"/>
            </a:endParaRPr>
          </a:p>
          <a:p>
            <a:pPr algn="just" rtl="0">
              <a:lnSpc>
                <a:spcPct val="115000"/>
              </a:lnSpc>
              <a:spcBef>
                <a:spcPts val="480"/>
              </a:spcBef>
              <a:spcAft>
                <a:spcPts val="0"/>
              </a:spcAft>
            </a:pPr>
            <a:r>
              <a:rPr lang="en-US" b="1" dirty="0">
                <a:solidFill>
                  <a:srgbClr val="FF0000"/>
                </a:solidFill>
                <a:latin typeface="Times New Roman"/>
                <a:cs typeface="Arial"/>
              </a:rPr>
              <a:t>This is a simple neutralization reaction(weak acid-strong Base): </a:t>
            </a:r>
            <a:endParaRPr lang="en-US" sz="1400" dirty="0">
              <a:ea typeface="Calibri"/>
              <a:cs typeface="Arial"/>
            </a:endParaRPr>
          </a:p>
          <a:p>
            <a:pPr algn="ctr" rtl="0">
              <a:lnSpc>
                <a:spcPct val="115000"/>
              </a:lnSpc>
              <a:spcBef>
                <a:spcPts val="480"/>
              </a:spcBef>
              <a:spcAft>
                <a:spcPts val="0"/>
              </a:spcAft>
            </a:pPr>
            <a:r>
              <a:rPr lang="en-US" dirty="0">
                <a:solidFill>
                  <a:srgbClr val="4F81BD"/>
                </a:solidFill>
                <a:latin typeface="Times New Roman"/>
                <a:cs typeface="Arial"/>
              </a:rPr>
              <a:t>CH</a:t>
            </a:r>
            <a:r>
              <a:rPr lang="en-US" baseline="-25000" dirty="0">
                <a:solidFill>
                  <a:srgbClr val="4F81BD"/>
                </a:solidFill>
                <a:latin typeface="Times New Roman"/>
                <a:cs typeface="Arial"/>
              </a:rPr>
              <a:t>3</a:t>
            </a:r>
            <a:r>
              <a:rPr lang="en-US" dirty="0">
                <a:solidFill>
                  <a:srgbClr val="4F81BD"/>
                </a:solidFill>
                <a:latin typeface="Times New Roman"/>
                <a:cs typeface="Arial"/>
              </a:rPr>
              <a:t>COOH + NaOH → CH</a:t>
            </a:r>
            <a:r>
              <a:rPr lang="en-US" baseline="-25000" dirty="0">
                <a:solidFill>
                  <a:srgbClr val="4F81BD"/>
                </a:solidFill>
                <a:latin typeface="Times New Roman"/>
                <a:cs typeface="Arial"/>
              </a:rPr>
              <a:t>3</a:t>
            </a:r>
            <a:r>
              <a:rPr lang="en-US" dirty="0">
                <a:solidFill>
                  <a:srgbClr val="4F81BD"/>
                </a:solidFill>
                <a:latin typeface="Times New Roman"/>
                <a:cs typeface="Arial"/>
              </a:rPr>
              <a:t>COO-Na+ + H</a:t>
            </a:r>
            <a:r>
              <a:rPr lang="en-US" baseline="-25000" dirty="0">
                <a:solidFill>
                  <a:srgbClr val="4F81BD"/>
                </a:solidFill>
                <a:latin typeface="Times New Roman"/>
                <a:cs typeface="Arial"/>
              </a:rPr>
              <a:t>2</a:t>
            </a:r>
            <a:r>
              <a:rPr lang="en-US" dirty="0">
                <a:solidFill>
                  <a:srgbClr val="4F81BD"/>
                </a:solidFill>
                <a:latin typeface="Times New Roman"/>
                <a:cs typeface="Arial"/>
              </a:rPr>
              <a:t>O</a:t>
            </a:r>
            <a:endParaRPr lang="en-US" sz="1400" dirty="0">
              <a:ea typeface="Calibri"/>
              <a:cs typeface="Arial"/>
            </a:endParaRPr>
          </a:p>
          <a:p>
            <a:pPr algn="just" rtl="0">
              <a:lnSpc>
                <a:spcPct val="115000"/>
              </a:lnSpc>
              <a:spcAft>
                <a:spcPts val="1000"/>
              </a:spcAft>
            </a:pPr>
            <a:r>
              <a:rPr lang="en-US" dirty="0">
                <a:solidFill>
                  <a:srgbClr val="000000"/>
                </a:solidFill>
                <a:latin typeface="Times New Roman"/>
                <a:cs typeface="Arial"/>
              </a:rPr>
              <a:t>Depending on the equivalence point for acetic acid with sodium hydroxide by titration method that lies somewhere between pH 8-9, When titrating with phenolphthalein indicator as starts to change its color around pH 8.2, which makes it a perfect indicator for the end point detection</a:t>
            </a:r>
            <a:r>
              <a:rPr lang="en-US" dirty="0" smtClean="0">
                <a:solidFill>
                  <a:srgbClr val="000000"/>
                </a:solidFill>
                <a:latin typeface="Times New Roman"/>
                <a:cs typeface="Arial"/>
              </a:rPr>
              <a:t>.</a:t>
            </a:r>
          </a:p>
          <a:p>
            <a:pPr algn="just" rtl="0">
              <a:lnSpc>
                <a:spcPct val="115000"/>
              </a:lnSpc>
              <a:spcAft>
                <a:spcPts val="1000"/>
              </a:spcAft>
            </a:pPr>
            <a:endParaRPr lang="en-US" sz="1400" dirty="0">
              <a:solidFill>
                <a:srgbClr val="000000"/>
              </a:solidFill>
              <a:latin typeface="Times New Roman"/>
              <a:ea typeface="Calibri"/>
              <a:cs typeface="Arial"/>
            </a:endParaRPr>
          </a:p>
          <a:p>
            <a:pPr algn="just" rtl="0">
              <a:lnSpc>
                <a:spcPct val="115000"/>
              </a:lnSpc>
              <a:spcAft>
                <a:spcPts val="1000"/>
              </a:spcAft>
            </a:pPr>
            <a:endParaRPr lang="en-US" sz="1400" dirty="0">
              <a:ea typeface="Calibri"/>
              <a:cs typeface="Arial"/>
            </a:endParaRPr>
          </a:p>
        </p:txBody>
      </p:sp>
    </p:spTree>
    <p:extLst>
      <p:ext uri="{BB962C8B-B14F-4D97-AF65-F5344CB8AC3E}">
        <p14:creationId xmlns:p14="http://schemas.microsoft.com/office/powerpoint/2010/main" val="1086081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marL="0" indent="0" algn="just" rtl="0">
              <a:buNone/>
            </a:pPr>
            <a:r>
              <a:rPr lang="en-US" sz="2000" dirty="0" smtClean="0">
                <a:cs typeface="+mj-cs"/>
              </a:rPr>
              <a:t>Titration </a:t>
            </a:r>
            <a:r>
              <a:rPr lang="en-US" sz="2000" dirty="0">
                <a:cs typeface="+mj-cs"/>
              </a:rPr>
              <a:t>curve: </a:t>
            </a:r>
            <a:endParaRPr lang="en-US" sz="2000" dirty="0" smtClean="0">
              <a:cs typeface="+mj-cs"/>
            </a:endParaRPr>
          </a:p>
          <a:p>
            <a:pPr marL="0" indent="0" algn="just" rtl="0">
              <a:buNone/>
            </a:pPr>
            <a:endParaRPr lang="ar-IQ" sz="2000" dirty="0">
              <a:cs typeface="+mj-cs"/>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672"/>
            <a:ext cx="9144000" cy="6381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646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369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9309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0"/>
            <a:ext cx="8820471"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718441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202</Words>
  <Application>Microsoft Office PowerPoint</Application>
  <PresentationFormat>عرض على الشاشة (3:4)‏</PresentationFormat>
  <Paragraphs>9</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alkdeer</dc:creator>
  <cp:lastModifiedBy>alkdeer</cp:lastModifiedBy>
  <cp:revision>8</cp:revision>
  <dcterms:created xsi:type="dcterms:W3CDTF">2020-06-24T18:44:07Z</dcterms:created>
  <dcterms:modified xsi:type="dcterms:W3CDTF">2021-02-04T17:37:29Z</dcterms:modified>
</cp:coreProperties>
</file>